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4859325" cx="3887775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Barlow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BarlowMedium-bold.fntdata"/><Relationship Id="rId12" Type="http://schemas.openxmlformats.org/officeDocument/2006/relationships/font" Target="fonts/Barlow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15" Type="http://schemas.openxmlformats.org/officeDocument/2006/relationships/font" Target="fonts/BarlowMedium-boldItalic.fntdata"/><Relationship Id="rId14" Type="http://schemas.openxmlformats.org/officeDocument/2006/relationships/font" Target="fonts/Barlow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d3d096edf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d3d096ed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91584" y="795267"/>
            <a:ext cx="3304620" cy="1691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1"/>
              <a:buFont typeface="Calibri"/>
              <a:buNone/>
              <a:defRPr sz="25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85974" y="2552278"/>
            <a:ext cx="2915841" cy="117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lvl="1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2pPr>
            <a:lvl3pPr lvl="2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lvl="3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4pPr>
            <a:lvl5pPr lvl="4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5pPr>
            <a:lvl6pPr lvl="5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6pPr>
            <a:lvl7pPr lvl="6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7pPr>
            <a:lvl8pPr lvl="7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8pPr>
            <a:lvl9pPr lvl="8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402292" y="1158568"/>
            <a:ext cx="3083205" cy="3353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142319" y="1898595"/>
            <a:ext cx="4118064" cy="83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558589" y="1084589"/>
            <a:ext cx="4118064" cy="2466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67286" y="1293574"/>
            <a:ext cx="3353217" cy="308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265261" y="1211462"/>
            <a:ext cx="3353217" cy="2021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1"/>
              <a:buFont typeface="Calibri"/>
              <a:buNone/>
              <a:defRPr sz="25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65261" y="3251933"/>
            <a:ext cx="3353217" cy="1062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850"/>
              <a:buNone/>
              <a:defRPr sz="8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765"/>
              <a:buNone/>
              <a:defRPr sz="76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67285" y="1293574"/>
            <a:ext cx="1652310" cy="308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1968193" y="1293574"/>
            <a:ext cx="1652310" cy="308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67792" y="258716"/>
            <a:ext cx="3353217" cy="93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267792" y="1191213"/>
            <a:ext cx="1644716" cy="5837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1pPr>
            <a:lvl2pPr indent="-2286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b="1" sz="850"/>
            </a:lvl2pPr>
            <a:lvl3pPr indent="-2286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b="1" sz="765"/>
            </a:lvl3pPr>
            <a:lvl4pPr indent="-2286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4pPr>
            <a:lvl5pPr indent="-2286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5pPr>
            <a:lvl6pPr indent="-2286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6pPr>
            <a:lvl7pPr indent="-2286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7pPr>
            <a:lvl8pPr indent="-2286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8pPr>
            <a:lvl9pPr indent="-2286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267792" y="1775008"/>
            <a:ext cx="1644716" cy="2610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1968193" y="1191213"/>
            <a:ext cx="1652816" cy="5837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1pPr>
            <a:lvl2pPr indent="-2286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b="1" sz="850"/>
            </a:lvl2pPr>
            <a:lvl3pPr indent="-2286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b="1" sz="765"/>
            </a:lvl3pPr>
            <a:lvl4pPr indent="-2286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4pPr>
            <a:lvl5pPr indent="-2286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5pPr>
            <a:lvl6pPr indent="-2286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6pPr>
            <a:lvl7pPr indent="-2286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7pPr>
            <a:lvl8pPr indent="-2286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8pPr>
            <a:lvl9pPr indent="-2286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b="1" sz="68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1968193" y="1775008"/>
            <a:ext cx="1652816" cy="2610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267792" y="323956"/>
            <a:ext cx="1253913" cy="113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Calibri"/>
              <a:buNone/>
              <a:defRPr sz="13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652816" y="699656"/>
            <a:ext cx="1968193" cy="345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024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1"/>
              <a:buChar char="•"/>
              <a:defRPr sz="1361"/>
            </a:lvl1pPr>
            <a:lvl2pPr indent="-304229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191"/>
              <a:buChar char="•"/>
              <a:defRPr sz="1191"/>
            </a:lvl2pPr>
            <a:lvl3pPr indent="-29337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20"/>
              <a:buChar char="•"/>
              <a:defRPr sz="1020"/>
            </a:lvl3pPr>
            <a:lvl4pPr indent="-282575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4pPr>
            <a:lvl5pPr indent="-282575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5pPr>
            <a:lvl6pPr indent="-282575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6pPr>
            <a:lvl7pPr indent="-282575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7pPr>
            <a:lvl8pPr indent="-282575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8pPr>
            <a:lvl9pPr indent="-282575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267792" y="1457802"/>
            <a:ext cx="1253913" cy="270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1pPr>
            <a:lvl2pPr indent="-2286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95"/>
              <a:buNone/>
              <a:defRPr sz="595"/>
            </a:lvl2pPr>
            <a:lvl3pPr indent="-2286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10"/>
              <a:buNone/>
              <a:defRPr sz="510"/>
            </a:lvl3pPr>
            <a:lvl4pPr indent="-2286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4pPr>
            <a:lvl5pPr indent="-2286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5pPr>
            <a:lvl6pPr indent="-2286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6pPr>
            <a:lvl7pPr indent="-2286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7pPr>
            <a:lvl8pPr indent="-2286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8pPr>
            <a:lvl9pPr indent="-2286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67792" y="323956"/>
            <a:ext cx="1253913" cy="113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Calibri"/>
              <a:buNone/>
              <a:defRPr sz="13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652816" y="699656"/>
            <a:ext cx="1968193" cy="345328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67792" y="1457802"/>
            <a:ext cx="1253913" cy="270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1pPr>
            <a:lvl2pPr indent="-228600" lvl="1" marL="914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95"/>
              <a:buNone/>
              <a:defRPr sz="595"/>
            </a:lvl2pPr>
            <a:lvl3pPr indent="-228600" lvl="2" marL="1371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10"/>
              <a:buNone/>
              <a:defRPr sz="510"/>
            </a:lvl3pPr>
            <a:lvl4pPr indent="-228600" lvl="3" marL="1828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4pPr>
            <a:lvl5pPr indent="-228600" lvl="4" marL="22860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5pPr>
            <a:lvl6pPr indent="-228600" lvl="5" marL="27432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6pPr>
            <a:lvl7pPr indent="-228600" lvl="6" marL="32004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7pPr>
            <a:lvl8pPr indent="-228600" lvl="7" marL="3657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8pPr>
            <a:lvl9pPr indent="-228600" lvl="8" marL="41148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Calibri"/>
              <a:buNone/>
              <a:defRPr b="0" i="0" sz="18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7286" y="1293574"/>
            <a:ext cx="3353217" cy="308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229" lvl="0" marL="457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1"/>
              <a:buFont typeface="Arial"/>
              <a:buChar char="•"/>
              <a:defRPr b="0" i="0" sz="11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370" lvl="1" marL="9144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Char char="•"/>
              <a:defRPr b="0" i="0" sz="10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2575" lvl="2" marL="13716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7177" lvl="3" marL="18288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b="0" i="0" sz="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7177" lvl="4" marL="22860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b="0" i="0" sz="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7177" lvl="5" marL="27432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b="0" i="0" sz="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7177" lvl="6" marL="32004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b="0" i="0" sz="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7178" lvl="7" marL="36576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b="0" i="0" sz="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7178" lvl="8" marL="4114800" marR="0" rtl="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b="0" i="0" sz="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67286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1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1.jpg"/><Relationship Id="rId6" Type="http://schemas.openxmlformats.org/officeDocument/2006/relationships/image" Target="../media/image24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2.jp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hyperlink" Target="mailto:cameradicommercio@pec.brta.camcom.it" TargetMode="Externa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19.png"/><Relationship Id="rId22" Type="http://schemas.openxmlformats.org/officeDocument/2006/relationships/image" Target="../media/image27.png"/><Relationship Id="rId10" Type="http://schemas.openxmlformats.org/officeDocument/2006/relationships/image" Target="../media/image15.png"/><Relationship Id="rId21" Type="http://schemas.openxmlformats.org/officeDocument/2006/relationships/image" Target="../media/image29.png"/><Relationship Id="rId13" Type="http://schemas.openxmlformats.org/officeDocument/2006/relationships/image" Target="../media/image16.png"/><Relationship Id="rId24" Type="http://schemas.openxmlformats.org/officeDocument/2006/relationships/image" Target="../media/image33.png"/><Relationship Id="rId12" Type="http://schemas.openxmlformats.org/officeDocument/2006/relationships/image" Target="../media/image20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5" Type="http://schemas.openxmlformats.org/officeDocument/2006/relationships/image" Target="../media/image26.png"/><Relationship Id="rId14" Type="http://schemas.openxmlformats.org/officeDocument/2006/relationships/image" Target="../media/image12.png"/><Relationship Id="rId17" Type="http://schemas.openxmlformats.org/officeDocument/2006/relationships/image" Target="../media/image30.png"/><Relationship Id="rId16" Type="http://schemas.openxmlformats.org/officeDocument/2006/relationships/image" Target="../media/image25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6" Type="http://schemas.openxmlformats.org/officeDocument/2006/relationships/image" Target="../media/image8.png"/><Relationship Id="rId18" Type="http://schemas.openxmlformats.org/officeDocument/2006/relationships/image" Target="../media/image22.jpg"/><Relationship Id="rId7" Type="http://schemas.openxmlformats.org/officeDocument/2006/relationships/image" Target="../media/image11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title="e t (4).png"/>
          <p:cNvPicPr preferRelativeResize="0"/>
          <p:nvPr/>
        </p:nvPicPr>
        <p:blipFill rotWithShape="1">
          <a:blip r:embed="rId4">
            <a:alphaModFix amt="47000"/>
          </a:blip>
          <a:srcRect b="1809" l="15272" r="52263" t="-11434"/>
          <a:stretch/>
        </p:blipFill>
        <p:spPr>
          <a:xfrm rot="1007194">
            <a:off x="2822297" y="204986"/>
            <a:ext cx="2308429" cy="49350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701139" y="1462200"/>
            <a:ext cx="2384685" cy="739548"/>
          </a:xfrm>
          <a:custGeom>
            <a:rect b="b" l="l" r="r" t="t"/>
            <a:pathLst>
              <a:path extrusionOk="0" h="857447" w="2458438">
                <a:moveTo>
                  <a:pt x="136053" y="72772"/>
                </a:moveTo>
                <a:lnTo>
                  <a:pt x="2458438" y="0"/>
                </a:lnTo>
                <a:lnTo>
                  <a:pt x="2388830" y="857447"/>
                </a:lnTo>
                <a:lnTo>
                  <a:pt x="0" y="778347"/>
                </a:lnTo>
                <a:lnTo>
                  <a:pt x="136053" y="72772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-IT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STARTLAB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-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BRINDISI - TARANTO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04250" y="2201750"/>
            <a:ext cx="2292992" cy="738884"/>
          </a:xfrm>
          <a:custGeom>
            <a:rect b="b" l="l" r="r" t="t"/>
            <a:pathLst>
              <a:path extrusionOk="0" h="1015648" w="2569179">
                <a:moveTo>
                  <a:pt x="0" y="60116"/>
                </a:moveTo>
                <a:lnTo>
                  <a:pt x="2483750" y="0"/>
                </a:lnTo>
                <a:lnTo>
                  <a:pt x="2569179" y="1015648"/>
                </a:lnTo>
                <a:lnTo>
                  <a:pt x="0" y="889088"/>
                </a:lnTo>
                <a:lnTo>
                  <a:pt x="0" y="60116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47025" y="2064525"/>
            <a:ext cx="22929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-IT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SUB-COMPETITION TERRITORIALE START CUP PUGLIA 2026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>
              <a:solidFill>
                <a:srgbClr val="19395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1939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55252" y="841425"/>
            <a:ext cx="277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100" u="none" cap="none" strike="noStrike">
                <a:solidFill>
                  <a:srgbClr val="19395D"/>
                </a:solidFill>
                <a:latin typeface="Arial"/>
                <a:ea typeface="Arial"/>
                <a:cs typeface="Arial"/>
                <a:sym typeface="Arial"/>
              </a:rPr>
              <a:t>Dalle idee del territorio alle sfide del Premio Nazionale per l’Innovazione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24586" y="3505136"/>
            <a:ext cx="1758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rgbClr val="19395D"/>
                </a:solidFill>
                <a:latin typeface="Trebuchet MS"/>
                <a:ea typeface="Trebuchet MS"/>
                <a:cs typeface="Trebuchet MS"/>
                <a:sym typeface="Trebuchet MS"/>
              </a:rPr>
              <a:t>Candidature </a:t>
            </a:r>
            <a:endParaRPr b="1" sz="1000">
              <a:solidFill>
                <a:srgbClr val="19395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rgbClr val="19395D"/>
                </a:solidFill>
                <a:latin typeface="Trebuchet MS"/>
                <a:ea typeface="Trebuchet MS"/>
                <a:cs typeface="Trebuchet MS"/>
                <a:sym typeface="Trebuchet MS"/>
              </a:rPr>
              <a:t>dalle ore 12:00 del 28/05 alle ore 23:59 del 30/06*</a:t>
            </a:r>
            <a:endParaRPr b="1" sz="1000">
              <a:solidFill>
                <a:srgbClr val="19395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9395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rgbClr val="19395D"/>
                </a:solidFill>
                <a:latin typeface="Trebuchet MS"/>
                <a:ea typeface="Trebuchet MS"/>
                <a:cs typeface="Trebuchet MS"/>
                <a:sym typeface="Trebuchet MS"/>
              </a:rPr>
              <a:t>termine prorogato</a:t>
            </a:r>
            <a:endParaRPr b="1" sz="800">
              <a:solidFill>
                <a:srgbClr val="19395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rgbClr val="19395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3" title="Logo SNI vettoriale (1)_page-00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400" y="6204014"/>
            <a:ext cx="2386789" cy="4142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 rot="10800000">
            <a:off x="447089" y="3440940"/>
            <a:ext cx="2028211" cy="739548"/>
          </a:xfrm>
          <a:custGeom>
            <a:rect b="b" l="l" r="r" t="t"/>
            <a:pathLst>
              <a:path extrusionOk="0" h="857447" w="2458438">
                <a:moveTo>
                  <a:pt x="136053" y="72772"/>
                </a:moveTo>
                <a:lnTo>
                  <a:pt x="2458438" y="0"/>
                </a:lnTo>
                <a:lnTo>
                  <a:pt x="2388830" y="857447"/>
                </a:lnTo>
                <a:lnTo>
                  <a:pt x="0" y="778347"/>
                </a:lnTo>
                <a:lnTo>
                  <a:pt x="136053" y="72772"/>
                </a:lnTo>
                <a:close/>
              </a:path>
            </a:pathLst>
          </a:custGeom>
          <a:solidFill>
            <a:schemeClr val="lt1">
              <a:alpha val="1019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 title="e t (5).png"/>
          <p:cNvPicPr preferRelativeResize="0"/>
          <p:nvPr/>
        </p:nvPicPr>
        <p:blipFill rotWithShape="1">
          <a:blip r:embed="rId6">
            <a:alphaModFix/>
          </a:blip>
          <a:srcRect b="0" l="34525" r="0" t="59804"/>
          <a:stretch/>
        </p:blipFill>
        <p:spPr>
          <a:xfrm>
            <a:off x="3319650" y="2752500"/>
            <a:ext cx="2545501" cy="10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29388" y="4341025"/>
            <a:ext cx="3429000" cy="477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035">
                <a:solidFill>
                  <a:srgbClr val="19395D"/>
                </a:solidFill>
                <a:latin typeface="Arial"/>
                <a:ea typeface="Arial"/>
                <a:cs typeface="Arial"/>
                <a:sym typeface="Arial"/>
              </a:rPr>
              <a:t>Clicca qui per saperne di più:</a:t>
            </a:r>
            <a:endParaRPr b="0" sz="1035">
              <a:solidFill>
                <a:srgbClr val="1939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035" u="sng">
                <a:solidFill>
                  <a:srgbClr val="1A4D7E"/>
                </a:solidFill>
                <a:latin typeface="Arial"/>
                <a:ea typeface="Arial"/>
                <a:cs typeface="Arial"/>
                <a:sym typeface="Arial"/>
              </a:rPr>
              <a:t>https://www.brta.camcom.it/notizie/startlab-brindisi-taranto-2026</a:t>
            </a:r>
            <a:endParaRPr b="0" sz="1035">
              <a:solidFill>
                <a:srgbClr val="193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 title="e_t__7_-removebg-preview.png"/>
          <p:cNvPicPr preferRelativeResize="0"/>
          <p:nvPr/>
        </p:nvPicPr>
        <p:blipFill rotWithShape="1">
          <a:blip r:embed="rId7">
            <a:alphaModFix/>
          </a:blip>
          <a:srcRect b="19212" l="0" r="80870" t="61320"/>
          <a:stretch/>
        </p:blipFill>
        <p:spPr>
          <a:xfrm>
            <a:off x="701150" y="3385599"/>
            <a:ext cx="25567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title="e t.jpg"/>
          <p:cNvPicPr preferRelativeResize="0"/>
          <p:nvPr/>
        </p:nvPicPr>
        <p:blipFill rotWithShape="1">
          <a:blip r:embed="rId4">
            <a:alphaModFix amt="70000"/>
          </a:blip>
          <a:srcRect b="25167" l="14690" r="0" t="0"/>
          <a:stretch/>
        </p:blipFill>
        <p:spPr>
          <a:xfrm rot="-310271">
            <a:off x="1584664" y="558132"/>
            <a:ext cx="2930899" cy="363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562325" y="153500"/>
            <a:ext cx="3089438" cy="1470150"/>
          </a:xfrm>
          <a:custGeom>
            <a:rect b="b" l="l" r="r" t="t"/>
            <a:pathLst>
              <a:path extrusionOk="0" h="1015648" w="2569179">
                <a:moveTo>
                  <a:pt x="0" y="60116"/>
                </a:moveTo>
                <a:lnTo>
                  <a:pt x="2483750" y="0"/>
                </a:lnTo>
                <a:lnTo>
                  <a:pt x="2569179" y="1015648"/>
                </a:lnTo>
                <a:lnTo>
                  <a:pt x="0" y="889088"/>
                </a:lnTo>
                <a:lnTo>
                  <a:pt x="0" y="60116"/>
                </a:lnTo>
                <a:close/>
              </a:path>
            </a:pathLst>
          </a:custGeom>
          <a:solidFill>
            <a:schemeClr val="lt1">
              <a:alpha val="1019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9395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19395D"/>
                </a:solidFill>
              </a:rPr>
              <a:t> </a:t>
            </a:r>
            <a:endParaRPr sz="1000">
              <a:solidFill>
                <a:srgbClr val="19395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-IT" sz="1000">
                <a:solidFill>
                  <a:srgbClr val="19395D"/>
                </a:solidFill>
              </a:rPr>
              <a:t>Hai un progetto innovativo o una startup pronta a decollare?</a:t>
            </a:r>
            <a:endParaRPr i="1"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19395D"/>
                </a:solidFill>
              </a:rPr>
              <a:t>La </a:t>
            </a:r>
            <a:r>
              <a:rPr b="1" lang="it-IT" sz="1000">
                <a:solidFill>
                  <a:srgbClr val="19395D"/>
                </a:solidFill>
              </a:rPr>
              <a:t>Camera di commercio di Brindisi-Taranto</a:t>
            </a:r>
            <a:r>
              <a:rPr lang="it-IT" sz="1000">
                <a:solidFill>
                  <a:srgbClr val="19395D"/>
                </a:solidFill>
              </a:rPr>
              <a:t>, in collaborazione con </a:t>
            </a:r>
            <a:r>
              <a:rPr b="1" lang="it-IT" sz="1000">
                <a:solidFill>
                  <a:srgbClr val="19395D"/>
                </a:solidFill>
              </a:rPr>
              <a:t>ARTI Puglia</a:t>
            </a:r>
            <a:r>
              <a:rPr lang="it-IT" sz="1000">
                <a:solidFill>
                  <a:srgbClr val="19395D"/>
                </a:solidFill>
              </a:rPr>
              <a:t>, lancia una sfida a tutti i talenti del territorio per trasformare la ricerca e l'ingegno in imprese di successo.</a:t>
            </a:r>
            <a:endParaRPr sz="1000">
              <a:solidFill>
                <a:srgbClr val="19395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9395D"/>
              </a:solidFill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09500" y="1622750"/>
            <a:ext cx="2919395" cy="1061091"/>
          </a:xfrm>
          <a:custGeom>
            <a:rect b="b" l="l" r="r" t="t"/>
            <a:pathLst>
              <a:path extrusionOk="0" h="857447" w="2458438">
                <a:moveTo>
                  <a:pt x="136053" y="72772"/>
                </a:moveTo>
                <a:lnTo>
                  <a:pt x="2458438" y="0"/>
                </a:lnTo>
                <a:lnTo>
                  <a:pt x="2388830" y="857447"/>
                </a:lnTo>
                <a:lnTo>
                  <a:pt x="0" y="778347"/>
                </a:lnTo>
                <a:lnTo>
                  <a:pt x="136053" y="72772"/>
                </a:lnTo>
                <a:close/>
              </a:path>
            </a:pathLst>
          </a:custGeom>
          <a:solidFill>
            <a:schemeClr val="lt1">
              <a:alpha val="1019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62338" y="1689313"/>
            <a:ext cx="300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rgbClr val="19395D"/>
                </a:solidFill>
              </a:rPr>
              <a:t>Chi:</a:t>
            </a:r>
            <a:r>
              <a:rPr lang="it-IT" sz="1000">
                <a:solidFill>
                  <a:srgbClr val="19395D"/>
                </a:solidFill>
              </a:rPr>
              <a:t> Team informali (min. 2 persone) o startup innovative.</a:t>
            </a:r>
            <a:endParaRPr sz="1000">
              <a:solidFill>
                <a:srgbClr val="19395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rgbClr val="19395D"/>
                </a:solidFill>
              </a:rPr>
              <a:t>Premio:</a:t>
            </a:r>
            <a:r>
              <a:rPr lang="it-IT" sz="1000">
                <a:solidFill>
                  <a:srgbClr val="19395D"/>
                </a:solidFill>
              </a:rPr>
              <a:t> </a:t>
            </a:r>
            <a:r>
              <a:rPr b="1" lang="it-IT" sz="1000">
                <a:solidFill>
                  <a:srgbClr val="19395D"/>
                </a:solidFill>
              </a:rPr>
              <a:t>€ 2.000</a:t>
            </a:r>
            <a:r>
              <a:rPr lang="it-IT" sz="1000">
                <a:solidFill>
                  <a:srgbClr val="19395D"/>
                </a:solidFill>
              </a:rPr>
              <a:t> al vincitore.</a:t>
            </a:r>
            <a:endParaRPr sz="1000">
              <a:solidFill>
                <a:srgbClr val="19395D"/>
              </a:solidFill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509500" y="2546700"/>
            <a:ext cx="3096476" cy="2116725"/>
          </a:xfrm>
          <a:custGeom>
            <a:rect b="b" l="l" r="r" t="t"/>
            <a:pathLst>
              <a:path extrusionOk="0" h="705575" w="2341381">
                <a:moveTo>
                  <a:pt x="136053" y="1"/>
                </a:moveTo>
                <a:lnTo>
                  <a:pt x="2244918" y="56983"/>
                </a:lnTo>
                <a:lnTo>
                  <a:pt x="2341381" y="688563"/>
                </a:lnTo>
                <a:lnTo>
                  <a:pt x="0" y="705576"/>
                </a:lnTo>
                <a:lnTo>
                  <a:pt x="136053" y="1"/>
                </a:lnTo>
                <a:close/>
              </a:path>
            </a:pathLst>
          </a:custGeom>
          <a:solidFill>
            <a:schemeClr val="lt1">
              <a:alpha val="1019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chemeClr val="dk1"/>
                </a:solidFill>
              </a:rPr>
              <a:t> </a:t>
            </a:r>
            <a:r>
              <a:rPr lang="it-IT" sz="1000">
                <a:solidFill>
                  <a:srgbClr val="19395D"/>
                </a:solidFill>
              </a:rPr>
              <a:t> </a:t>
            </a:r>
            <a:endParaRPr sz="1000">
              <a:solidFill>
                <a:srgbClr val="19395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19395D"/>
                </a:solidFill>
              </a:rPr>
              <a:t>           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 title="e t (9).png"/>
          <p:cNvPicPr preferRelativeResize="0"/>
          <p:nvPr/>
        </p:nvPicPr>
        <p:blipFill rotWithShape="1">
          <a:blip r:embed="rId5">
            <a:alphaModFix/>
          </a:blip>
          <a:srcRect b="54490" l="0" r="0" t="0"/>
          <a:stretch/>
        </p:blipFill>
        <p:spPr>
          <a:xfrm>
            <a:off x="766200" y="1764267"/>
            <a:ext cx="287075" cy="23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title="e t (9).png"/>
          <p:cNvPicPr preferRelativeResize="0"/>
          <p:nvPr/>
        </p:nvPicPr>
        <p:blipFill rotWithShape="1">
          <a:blip r:embed="rId5">
            <a:alphaModFix/>
          </a:blip>
          <a:srcRect b="0" l="0" r="0" t="48030"/>
          <a:stretch/>
        </p:blipFill>
        <p:spPr>
          <a:xfrm>
            <a:off x="755550" y="2128302"/>
            <a:ext cx="308400" cy="29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title="e_t__10_-removebg-preview.png"/>
          <p:cNvPicPr preferRelativeResize="0"/>
          <p:nvPr/>
        </p:nvPicPr>
        <p:blipFill rotWithShape="1">
          <a:blip r:embed="rId6">
            <a:alphaModFix/>
          </a:blip>
          <a:srcRect b="0" l="61237" r="0" t="47330"/>
          <a:stretch/>
        </p:blipFill>
        <p:spPr>
          <a:xfrm>
            <a:off x="1286000" y="2715600"/>
            <a:ext cx="246700" cy="3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703350" y="2760050"/>
            <a:ext cx="27564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000">
                <a:solidFill>
                  <a:srgbClr val="19395D"/>
                </a:solidFill>
              </a:rPr>
              <a:t>Come candidarsi:</a:t>
            </a:r>
            <a:r>
              <a:rPr lang="it-IT" sz="1000">
                <a:solidFill>
                  <a:srgbClr val="19395D"/>
                </a:solidFill>
              </a:rPr>
              <a:t> </a:t>
            </a:r>
            <a:endParaRPr sz="1000">
              <a:solidFill>
                <a:srgbClr val="19395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19395D"/>
                </a:solidFill>
              </a:rPr>
              <a:t>invio domanda di partecipazione via  PEC o PEO (per i team informali) a </a:t>
            </a:r>
            <a:r>
              <a:rPr lang="it-IT" sz="1000" u="sng">
                <a:solidFill>
                  <a:srgbClr val="19395D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cameradicommercio@pec.brta.camcom.it</a:t>
            </a:r>
            <a:r>
              <a:rPr lang="it-IT" sz="1000">
                <a:solidFill>
                  <a:srgbClr val="19395D"/>
                </a:solidFill>
              </a:rPr>
              <a:t>, con oggetto “Startlab Brindisi-Taranto - domanda di partecipazione”</a:t>
            </a:r>
            <a:endParaRPr sz="1000">
              <a:solidFill>
                <a:srgbClr val="19395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ctrTitle"/>
          </p:nvPr>
        </p:nvSpPr>
        <p:spPr>
          <a:xfrm>
            <a:off x="1028900" y="49143"/>
            <a:ext cx="3304500" cy="31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-IT" sz="11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 il patrocinio di:</a:t>
            </a:r>
            <a:endParaRPr b="1" sz="11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53400" t="0"/>
          <a:stretch/>
        </p:blipFill>
        <p:spPr>
          <a:xfrm>
            <a:off x="75850" y="1578412"/>
            <a:ext cx="837732" cy="5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b="16303" l="6670" r="13349" t="18614"/>
          <a:stretch/>
        </p:blipFill>
        <p:spPr>
          <a:xfrm>
            <a:off x="106850" y="2484475"/>
            <a:ext cx="620575" cy="5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900" y="3092813"/>
            <a:ext cx="1043535" cy="2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9163" y="2624288"/>
            <a:ext cx="837724" cy="2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4943" y="2134535"/>
            <a:ext cx="518958" cy="40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title="Logo-Rete_header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856" y="2223450"/>
            <a:ext cx="672343" cy="2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43043" r="-7489" t="0"/>
          <a:stretch/>
        </p:blipFill>
        <p:spPr>
          <a:xfrm>
            <a:off x="2751650" y="2052325"/>
            <a:ext cx="1111500" cy="48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7825" y="1679826"/>
            <a:ext cx="813850" cy="2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title="Loghi Startcup (1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575" y="571525"/>
            <a:ext cx="3726625" cy="100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1">
            <a:alphaModFix/>
          </a:blip>
          <a:srcRect b="38249" l="0" r="0" t="35019"/>
          <a:stretch/>
        </p:blipFill>
        <p:spPr>
          <a:xfrm>
            <a:off x="913575" y="2648201"/>
            <a:ext cx="911950" cy="24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77525" y="3526429"/>
            <a:ext cx="988625" cy="35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13">
            <a:alphaModFix/>
          </a:blip>
          <a:srcRect b="-24900" l="-1640" r="1640" t="10784"/>
          <a:stretch/>
        </p:blipFill>
        <p:spPr>
          <a:xfrm>
            <a:off x="180373" y="3385675"/>
            <a:ext cx="988625" cy="11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4">
            <a:alphaModFix/>
          </a:blip>
          <a:srcRect b="0" l="0" r="43477" t="0"/>
          <a:stretch/>
        </p:blipFill>
        <p:spPr>
          <a:xfrm>
            <a:off x="2605187" y="3524000"/>
            <a:ext cx="988624" cy="46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5">
            <a:alphaModFix/>
          </a:blip>
          <a:srcRect b="12365" l="0" r="0" t="0"/>
          <a:stretch/>
        </p:blipFill>
        <p:spPr>
          <a:xfrm>
            <a:off x="2124950" y="3991250"/>
            <a:ext cx="436400" cy="4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31987" y="3131632"/>
            <a:ext cx="988625" cy="2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title="Screenshot 2026-05-28 093152.png"/>
          <p:cNvPicPr preferRelativeResize="0"/>
          <p:nvPr/>
        </p:nvPicPr>
        <p:blipFill rotWithShape="1">
          <a:blip r:embed="rId17">
            <a:alphaModFix/>
          </a:blip>
          <a:srcRect b="4404" l="0" r="7313" t="12965"/>
          <a:stretch/>
        </p:blipFill>
        <p:spPr>
          <a:xfrm>
            <a:off x="1247417" y="4117750"/>
            <a:ext cx="628860" cy="4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 title="logodip (1).jp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3824" y="1699075"/>
            <a:ext cx="1379444" cy="2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605175" y="3131325"/>
            <a:ext cx="988625" cy="2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4175" y="4184050"/>
            <a:ext cx="628875" cy="26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 title="logo-removebg-preview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24013" y="2197976"/>
            <a:ext cx="1275675" cy="21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677100" y="4129275"/>
            <a:ext cx="988625" cy="37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496709" y="4352950"/>
            <a:ext cx="67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91">
                <a:solidFill>
                  <a:srgbClr val="19395D"/>
                </a:solidFill>
                <a:latin typeface="Calibri"/>
                <a:ea typeface="Calibri"/>
                <a:cs typeface="Calibri"/>
                <a:sym typeface="Calibri"/>
              </a:rPr>
              <a:t>TARANTO</a:t>
            </a:r>
            <a:endParaRPr sz="491">
              <a:solidFill>
                <a:srgbClr val="1939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14">
            <a:alphaModFix/>
          </a:blip>
          <a:srcRect b="31530" l="63031" r="0" t="32775"/>
          <a:stretch/>
        </p:blipFill>
        <p:spPr>
          <a:xfrm>
            <a:off x="3104803" y="3852512"/>
            <a:ext cx="537849" cy="1387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2061400" y="4405725"/>
            <a:ext cx="628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>
                <a:solidFill>
                  <a:srgbClr val="18A46D"/>
                </a:solidFill>
                <a:highlight>
                  <a:srgbClr val="FFFFFF"/>
                </a:highlight>
              </a:rPr>
              <a:t>Brindisi-Tar</a:t>
            </a:r>
            <a:r>
              <a:rPr lang="it-IT" sz="500">
                <a:solidFill>
                  <a:srgbClr val="18A46D"/>
                </a:solidFill>
                <a:highlight>
                  <a:srgbClr val="FFFFFF"/>
                </a:highlight>
              </a:rPr>
              <a:t>anto</a:t>
            </a:r>
            <a:r>
              <a:rPr lang="it-IT" sz="500">
                <a:solidFill>
                  <a:srgbClr val="18A46D"/>
                </a:solidFill>
              </a:rPr>
              <a:t> </a:t>
            </a:r>
            <a:endParaRPr sz="800">
              <a:solidFill>
                <a:srgbClr val="18A46D"/>
              </a:solidFill>
            </a:endParaRPr>
          </a:p>
        </p:txBody>
      </p:sp>
      <p:pic>
        <p:nvPicPr>
          <p:cNvPr id="137" name="Google Shape;137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056225" y="1656950"/>
            <a:ext cx="722501" cy="3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/>
        </p:nvSpPr>
        <p:spPr>
          <a:xfrm>
            <a:off x="1273884" y="4352950"/>
            <a:ext cx="67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91">
                <a:solidFill>
                  <a:srgbClr val="19395D"/>
                </a:solidFill>
                <a:latin typeface="Calibri"/>
                <a:ea typeface="Calibri"/>
                <a:cs typeface="Calibri"/>
                <a:sym typeface="Calibri"/>
              </a:rPr>
              <a:t>TARANTO</a:t>
            </a:r>
            <a:endParaRPr sz="491">
              <a:solidFill>
                <a:srgbClr val="1939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24">
            <a:alphaModFix/>
          </a:blip>
          <a:srcRect b="24816" l="15001" r="12739" t="23965"/>
          <a:stretch/>
        </p:blipFill>
        <p:spPr>
          <a:xfrm>
            <a:off x="2971250" y="2517237"/>
            <a:ext cx="672301" cy="4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C4175F"/>
      </a:dk1>
      <a:lt1>
        <a:srgbClr val="1A4D7E"/>
      </a:lt1>
      <a:dk2>
        <a:srgbClr val="E5980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6E9CB1"/>
      </a:accent5>
      <a:accent6>
        <a:srgbClr val="70AD47"/>
      </a:accent6>
      <a:hlink>
        <a:srgbClr val="C21A6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